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78" r:id="rId2"/>
    <p:sldId id="303" r:id="rId3"/>
    <p:sldId id="289" r:id="rId4"/>
  </p:sldIdLst>
  <p:sldSz cx="9144000" cy="6858000" type="screen4x3"/>
  <p:notesSz cx="6648450" cy="97742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C36B"/>
    <a:srgbClr val="006699"/>
    <a:srgbClr val="0099CC"/>
    <a:srgbClr val="00CCFF"/>
    <a:srgbClr val="33CCCC"/>
    <a:srgbClr val="0099FF"/>
    <a:srgbClr val="002D86"/>
    <a:srgbClr val="426321"/>
    <a:srgbClr val="002163"/>
    <a:srgbClr val="B0CA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>
        <p:scale>
          <a:sx n="110" d="100"/>
          <a:sy n="110" d="100"/>
        </p:scale>
        <p:origin x="-92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6555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0F53C-96BE-4B50-ADFB-9349E9342BE1}" type="datetimeFigureOut">
              <a:rPr lang="es-ES" smtClean="0"/>
              <a:t>09/10/2018</a:t>
            </a:fld>
            <a:endParaRPr lang="eu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5163" y="4643438"/>
            <a:ext cx="5318125" cy="4397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65550" y="928370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75C63-5385-43B9-9D2C-E31A190A9222}" type="slidenum">
              <a:rPr lang="es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3906243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768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20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489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0140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306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11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36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3317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191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8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064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471E9-981E-44E5-B233-26960AF2D737}" type="datetimeFigureOut">
              <a:rPr lang="es-ES" smtClean="0"/>
              <a:t>09/10/2018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25257-BB30-4C73-996F-3D6F1594CD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425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wmf"/><Relationship Id="rId7" Type="http://schemas.microsoft.com/office/2007/relationships/hdphoto" Target="../media/hdphoto2.wdp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539552" y="476672"/>
            <a:ext cx="8352928" cy="5985619"/>
            <a:chOff x="874153" y="751173"/>
            <a:chExt cx="7860053" cy="5757987"/>
          </a:xfrm>
        </p:grpSpPr>
        <p:pic>
          <p:nvPicPr>
            <p:cNvPr id="4" name="Picture 8" descr="\\paofimatica\tomas\Papeleria LANBIDE\PAPELERIA-LANBIDE\LOGOTIPOS\New Lanbide\WMF\Lanbide_CL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4153" y="5989259"/>
              <a:ext cx="1167940" cy="5199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5" descr="OK Tira azul_oscuro"/>
            <p:cNvPicPr>
              <a:picLocks noChangeArrowheads="1"/>
            </p:cNvPicPr>
            <p:nvPr/>
          </p:nvPicPr>
          <p:blipFill>
            <a:blip r:embed="rId3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CrisscrossEtching/>
                      </a14:imgEffect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685" r="-47"/>
            <a:stretch>
              <a:fillRect/>
            </a:stretch>
          </p:blipFill>
          <p:spPr bwMode="auto">
            <a:xfrm>
              <a:off x="2144332" y="6140759"/>
              <a:ext cx="6532126" cy="349151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1513445" y="751173"/>
              <a:ext cx="7163012" cy="4572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u-ES" sz="2400" b="1" smtClean="0">
                  <a:solidFill>
                    <a:schemeClr val="bg1"/>
                  </a:solidFill>
                  <a:latin typeface="Calibri" pitchFamily="34" charset="0"/>
                </a:rPr>
                <a:t>Deialdiaren xede </a:t>
              </a:r>
              <a:endParaRPr lang="eu-ES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pic>
          <p:nvPicPr>
            <p:cNvPr id="16" name="Picture 6" descr="cuadrado verde 2 copia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74000"/>
                      </a14:imgEffect>
                      <a14:imgEffect>
                        <a14:colorTemperature colorTemp="53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187" y="751174"/>
              <a:ext cx="473936" cy="457200"/>
            </a:xfrm>
            <a:prstGeom prst="rect">
              <a:avLst/>
            </a:prstGeom>
            <a:solidFill>
              <a:srgbClr val="42632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style>
            <a:lnRef idx="0">
              <a:scrgbClr r="0" g="0" b="0"/>
            </a:lnRef>
            <a:fillRef idx="1001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7" name="Picture 3" descr="Chico chica cop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06" b="1329"/>
            <a:stretch>
              <a:fillRect/>
            </a:stretch>
          </p:blipFill>
          <p:spPr bwMode="auto">
            <a:xfrm flipH="1">
              <a:off x="7820705" y="4509119"/>
              <a:ext cx="913501" cy="1990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8 CuadroTexto"/>
          <p:cNvSpPr txBox="1"/>
          <p:nvPr/>
        </p:nvSpPr>
        <p:spPr>
          <a:xfrm>
            <a:off x="5810187" y="619538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200" dirty="0" smtClean="0">
                <a:solidFill>
                  <a:schemeClr val="bg1"/>
                </a:solidFill>
              </a:rPr>
              <a:t>LEHEN AUKERA PROGRAMA</a:t>
            </a:r>
            <a:endParaRPr lang="eu-ES" sz="1200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44332" y="6185292"/>
            <a:ext cx="1925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200" dirty="0" smtClean="0">
                <a:solidFill>
                  <a:schemeClr val="bg1"/>
                </a:solidFill>
              </a:rPr>
              <a:t>www.lanbide.euskadi.eus</a:t>
            </a:r>
            <a:endParaRPr lang="eu-ES" sz="1200" dirty="0">
              <a:solidFill>
                <a:schemeClr val="bg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714818" y="1124744"/>
            <a:ext cx="76922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u-ES" sz="1600" dirty="0">
                <a:latin typeface="Arial" panose="020B0604020202020204" pitchFamily="34" charset="0"/>
                <a:cs typeface="Arial" panose="020B0604020202020204" pitchFamily="34" charset="0"/>
              </a:rPr>
              <a:t>Beren tituluari lotutako lanetan esperientzia gutxi edo batere esperientziarik ez duten gazte langabeak EUSKAL ENPRESEK </a:t>
            </a:r>
            <a:r>
              <a:rPr lang="eu-ES" sz="1600" u="sng" dirty="0">
                <a:latin typeface="Arial" panose="020B0604020202020204" pitchFamily="34" charset="0"/>
                <a:cs typeface="Arial" panose="020B0604020202020204" pitchFamily="34" charset="0"/>
              </a:rPr>
              <a:t>praktiketan </a:t>
            </a:r>
            <a:r>
              <a:rPr lang="eu-ES" sz="1600" u="sng" dirty="0" err="1">
                <a:latin typeface="Arial" panose="020B0604020202020204" pitchFamily="34" charset="0"/>
                <a:cs typeface="Arial" panose="020B0604020202020204" pitchFamily="34" charset="0"/>
              </a:rPr>
              <a:t>edo/eta</a:t>
            </a:r>
            <a:r>
              <a:rPr lang="eu-ES" sz="1600" u="sng" dirty="0">
                <a:latin typeface="Arial" panose="020B0604020202020204" pitchFamily="34" charset="0"/>
                <a:cs typeface="Arial" panose="020B0604020202020204" pitchFamily="34" charset="0"/>
              </a:rPr>
              <a:t> kontratu mugagabe </a:t>
            </a:r>
            <a:r>
              <a:rPr lang="eu-ES" sz="1600" dirty="0">
                <a:latin typeface="Arial" panose="020B0604020202020204" pitchFamily="34" charset="0"/>
                <a:cs typeface="Arial" panose="020B0604020202020204" pitchFamily="34" charset="0"/>
              </a:rPr>
              <a:t>batekin kontratatzeko bideratutako laguntzak arautzea.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634808" y="2204864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Enpresak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hautatu</a:t>
            </a:r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ahal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izango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ditu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bere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hautagaiak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deialdiaren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7.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artikuluak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ezarritakoaren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arabera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zuzenean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edo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Lanbide-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Euskal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Enplegu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Zerbitzuaren</a:t>
            </a:r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edo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Entitate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latin typeface="Arial" panose="020B0604020202020204" pitchFamily="34" charset="0"/>
                <a:cs typeface="Arial" panose="020B0604020202020204" pitchFamily="34" charset="0"/>
              </a:rPr>
              <a:t>kolaboratzaileen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bitartez</a:t>
            </a:r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908312" y="4653136"/>
            <a:ext cx="68588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u-ES" sz="1600" dirty="0">
                <a:latin typeface="Arial" panose="020B0604020202020204" pitchFamily="34" charset="0"/>
                <a:cs typeface="Arial" panose="020B0604020202020204" pitchFamily="34" charset="0"/>
              </a:rPr>
              <a:t>Interesdunek </a:t>
            </a:r>
            <a:r>
              <a:rPr lang="eu-E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Lanbiden</a:t>
            </a:r>
            <a:r>
              <a:rPr lang="eu-ES" sz="1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u-ES" sz="1600" dirty="0" err="1">
                <a:latin typeface="Arial" panose="020B0604020202020204" pitchFamily="34" charset="0"/>
                <a:cs typeface="Arial" panose="020B0604020202020204" pitchFamily="34" charset="0"/>
              </a:rPr>
              <a:t>Esukal</a:t>
            </a:r>
            <a:r>
              <a:rPr lang="eu-ES" sz="1600" dirty="0">
                <a:latin typeface="Arial" panose="020B0604020202020204" pitchFamily="34" charset="0"/>
                <a:cs typeface="Arial" panose="020B0604020202020204" pitchFamily="34" charset="0"/>
              </a:rPr>
              <a:t> Enplegu Zerbitzuan izena emandako langabetuak izan beharko dira, datuak gaurkotuta dituztela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971600" y="3140968"/>
            <a:ext cx="70133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lphaLcParenR"/>
            </a:pPr>
            <a:r>
              <a:rPr lang="eu-ES" sz="1400" dirty="0" smtClean="0"/>
              <a:t>Zuzenean, </a:t>
            </a:r>
            <a:r>
              <a:rPr lang="eu-ES" sz="1400" dirty="0"/>
              <a:t>kontratatu nahi </a:t>
            </a:r>
            <a:r>
              <a:rPr lang="eu-ES" sz="1400" dirty="0" smtClean="0"/>
              <a:t>den horrek ikasketak </a:t>
            </a:r>
            <a:r>
              <a:rPr lang="eu-ES" sz="1400" dirty="0"/>
              <a:t>egin dituen prestakuntza-zentroarekin lankidetzan, baldin eta enpresa </a:t>
            </a:r>
            <a:r>
              <a:rPr lang="eu-ES" sz="1400" dirty="0" smtClean="0"/>
              <a:t>horretan deialdiaren 7a) artikuluan batutako  </a:t>
            </a:r>
            <a:r>
              <a:rPr lang="eu-ES" sz="1400" dirty="0"/>
              <a:t>prestakuntza-aldi bat egin </a:t>
            </a:r>
            <a:r>
              <a:rPr lang="eu-ES" sz="1400" dirty="0" smtClean="0"/>
              <a:t>bada.</a:t>
            </a:r>
          </a:p>
          <a:p>
            <a:pPr marL="342900" indent="-342900" algn="just">
              <a:buAutoNum type="alphaLcParenR"/>
            </a:pPr>
            <a:r>
              <a:rPr lang="es-ES" sz="1400" dirty="0" err="1"/>
              <a:t>Gainerako</a:t>
            </a:r>
            <a:r>
              <a:rPr lang="es-ES" sz="1400" dirty="0"/>
              <a:t> </a:t>
            </a:r>
            <a:r>
              <a:rPr lang="es-ES" sz="1400" dirty="0" err="1"/>
              <a:t>kasuetan</a:t>
            </a:r>
            <a:r>
              <a:rPr lang="es-ES" sz="1400" dirty="0"/>
              <a:t>, </a:t>
            </a:r>
            <a:r>
              <a:rPr lang="es-ES" sz="1400" dirty="0" err="1"/>
              <a:t>lan-eskaintzaren</a:t>
            </a:r>
            <a:r>
              <a:rPr lang="es-ES" sz="1400" dirty="0"/>
              <a:t> </a:t>
            </a:r>
            <a:r>
              <a:rPr lang="es-ES" sz="1400" dirty="0" err="1"/>
              <a:t>kudeaketa</a:t>
            </a:r>
            <a:r>
              <a:rPr lang="es-ES" sz="1400" dirty="0"/>
              <a:t> </a:t>
            </a:r>
            <a:r>
              <a:rPr lang="es-ES" sz="1400" dirty="0" err="1"/>
              <a:t>eskatuz</a:t>
            </a:r>
            <a:r>
              <a:rPr lang="es-ES" sz="1400" dirty="0"/>
              <a:t> Lanbide-</a:t>
            </a:r>
            <a:r>
              <a:rPr lang="es-ES" sz="1400" dirty="0" err="1"/>
              <a:t>Euskal</a:t>
            </a:r>
            <a:r>
              <a:rPr lang="es-ES" sz="1400" dirty="0"/>
              <a:t> </a:t>
            </a:r>
            <a:r>
              <a:rPr lang="es-ES" sz="1400" dirty="0" err="1"/>
              <a:t>Enplegu</a:t>
            </a:r>
            <a:r>
              <a:rPr lang="es-ES" sz="1400" dirty="0"/>
              <a:t> </a:t>
            </a:r>
            <a:r>
              <a:rPr lang="es-ES" sz="1400" dirty="0" err="1"/>
              <a:t>Zerbitzuan</a:t>
            </a:r>
            <a:r>
              <a:rPr lang="es-ES" sz="1400" dirty="0"/>
              <a:t> 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baimendutako</a:t>
            </a:r>
            <a:r>
              <a:rPr lang="es-ES" sz="1400" dirty="0"/>
              <a:t>  </a:t>
            </a:r>
            <a:r>
              <a:rPr lang="es-ES" sz="1400" dirty="0" err="1"/>
              <a:t>Entitate</a:t>
            </a:r>
            <a:r>
              <a:rPr lang="es-ES" sz="1400" dirty="0"/>
              <a:t> </a:t>
            </a:r>
            <a:r>
              <a:rPr lang="es-ES" sz="1400" dirty="0" err="1"/>
              <a:t>Kolaboratzailean</a:t>
            </a:r>
            <a:r>
              <a:rPr lang="es-ES" sz="1400" dirty="0"/>
              <a:t>. 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340459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631145" y="1052736"/>
            <a:ext cx="7632193" cy="4093428"/>
            <a:chOff x="984187" y="1306832"/>
            <a:chExt cx="7632193" cy="3804967"/>
          </a:xfrm>
        </p:grpSpPr>
        <p:sp>
          <p:nvSpPr>
            <p:cNvPr id="8" name="7 CuadroTexto"/>
            <p:cNvSpPr txBox="1"/>
            <p:nvPr/>
          </p:nvSpPr>
          <p:spPr>
            <a:xfrm>
              <a:off x="984187" y="1306832"/>
              <a:ext cx="7632193" cy="3804967"/>
            </a:xfrm>
            <a:prstGeom prst="rect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endParaRPr lang="eu-ES" sz="1400" dirty="0"/>
            </a:p>
            <a:p>
              <a:r>
                <a:rPr lang="eu-ES" sz="1400" b="1" dirty="0"/>
                <a:t>1.-</a:t>
              </a:r>
              <a:r>
                <a:rPr lang="eu-ES" sz="1300" dirty="0" smtClean="0"/>
                <a:t>16 urte baino gehiago eta 30 urte baino gutxiago duten gazteak, baldintza hauek betetzen dituztenak: </a:t>
              </a:r>
            </a:p>
            <a:p>
              <a:endParaRPr lang="eu-ES" sz="800" dirty="0" smtClean="0"/>
            </a:p>
            <a:p>
              <a:pPr marL="95250" indent="-95250" algn="just"/>
              <a:r>
                <a:rPr lang="en-US" sz="1300" dirty="0" smtClean="0"/>
                <a:t>	</a:t>
              </a:r>
              <a:r>
                <a:rPr lang="eu-ES" sz="1300" dirty="0"/>
                <a:t>a</a:t>
              </a:r>
              <a:r>
                <a:rPr lang="eu-ES" sz="1300" dirty="0" smtClean="0"/>
                <a:t>) Euskal Autonomia Erkidegoan bizitzea.</a:t>
              </a:r>
            </a:p>
            <a:p>
              <a:pPr marL="95250" indent="-95250" algn="just"/>
              <a:endParaRPr lang="eu-ES" sz="800" dirty="0"/>
            </a:p>
            <a:p>
              <a:pPr marL="95250" indent="-95250" algn="just"/>
              <a:r>
                <a:rPr lang="en-US" sz="1300" dirty="0" smtClean="0"/>
                <a:t>	</a:t>
              </a:r>
              <a:r>
                <a:rPr lang="eu-ES" sz="1300" dirty="0"/>
                <a:t>b</a:t>
              </a:r>
              <a:r>
                <a:rPr lang="eu-ES" sz="1300" dirty="0" smtClean="0"/>
                <a:t>) Lanbide Euskal Enplegu Zerbitzuan lan-eskatzaile gisa izena emanda egotea eta kontratua egiterakoan langabea izatea. </a:t>
              </a:r>
            </a:p>
            <a:p>
              <a:pPr marL="95250" indent="-95250" algn="just"/>
              <a:endParaRPr lang="eu-ES" sz="800" dirty="0" smtClean="0"/>
            </a:p>
            <a:p>
              <a:pPr marL="95250" indent="-95250" algn="just"/>
              <a:r>
                <a:rPr lang="en-US" sz="1300" dirty="0" smtClean="0"/>
                <a:t>	</a:t>
              </a:r>
              <a:r>
                <a:rPr lang="eu-ES" sz="1300" dirty="0"/>
                <a:t>c</a:t>
              </a:r>
              <a:r>
                <a:rPr lang="eu-ES" sz="1300" dirty="0" smtClean="0"/>
                <a:t>) Ondoko titulazio hauetakoren bat edukitzea:</a:t>
              </a:r>
            </a:p>
            <a:p>
              <a:pPr marL="95250" indent="-95250" algn="just"/>
              <a:endParaRPr lang="eu-ES" sz="1300" dirty="0" smtClean="0"/>
            </a:p>
            <a:p>
              <a:pPr marL="95250" indent="-95250"/>
              <a:endParaRPr lang="eu-ES" sz="1300" dirty="0"/>
            </a:p>
            <a:p>
              <a:pPr marL="95250" indent="-95250"/>
              <a:endParaRPr lang="eu-ES" sz="1300" dirty="0" smtClean="0"/>
            </a:p>
            <a:p>
              <a:pPr marL="95250" indent="-95250"/>
              <a:endParaRPr lang="eu-ES" sz="1300" dirty="0"/>
            </a:p>
            <a:p>
              <a:pPr marL="95250" indent="-95250"/>
              <a:endParaRPr lang="eu-ES" sz="1300" dirty="0" smtClean="0"/>
            </a:p>
            <a:p>
              <a:pPr marL="95250" indent="-95250"/>
              <a:endParaRPr lang="eu-ES" sz="1300" dirty="0"/>
            </a:p>
            <a:p>
              <a:pPr marL="95250" indent="-95250"/>
              <a:endParaRPr lang="eu-ES" sz="1300" dirty="0" smtClean="0"/>
            </a:p>
            <a:p>
              <a:pPr marL="95250" indent="-95250"/>
              <a:endParaRPr lang="eu-ES" sz="1300" dirty="0"/>
            </a:p>
            <a:p>
              <a:pPr marL="95250" indent="-95250"/>
              <a:endParaRPr lang="eu-ES" sz="1300" dirty="0" smtClean="0"/>
            </a:p>
            <a:p>
              <a:pPr marL="95250" indent="-95250"/>
              <a:endParaRPr lang="eu-ES" sz="1300" dirty="0"/>
            </a:p>
            <a:p>
              <a:pPr marL="95250" indent="-95250"/>
              <a:endParaRPr lang="eu-ES" sz="1300" dirty="0" smtClean="0"/>
            </a:p>
            <a:p>
              <a:pPr marL="95250" indent="-95250"/>
              <a:r>
                <a:rPr lang="eu-ES" sz="1300" dirty="0" smtClean="0"/>
                <a:t>  d) Tituluari lotutako enpleguetan gehienez 6 hilabeteko esperientzia izatea.</a:t>
              </a:r>
              <a:endParaRPr lang="eu-ES" sz="1300" dirty="0"/>
            </a:p>
          </p:txBody>
        </p:sp>
        <p:sp>
          <p:nvSpPr>
            <p:cNvPr id="12" name="11 Rectángulo redondeado"/>
            <p:cNvSpPr/>
            <p:nvPr/>
          </p:nvSpPr>
          <p:spPr>
            <a:xfrm>
              <a:off x="1103092" y="2980173"/>
              <a:ext cx="7394381" cy="1728191"/>
            </a:xfrm>
            <a:prstGeom prst="roundRect">
              <a:avLst/>
            </a:prstGeom>
            <a:solidFill>
              <a:srgbClr val="F4F3EC"/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Blip>
                  <a:blip r:embed="rId2"/>
                </a:buBlip>
              </a:pPr>
              <a:r>
                <a:rPr lang="eu-ES" sz="1200" dirty="0" smtClean="0">
                  <a:solidFill>
                    <a:schemeClr val="tx1"/>
                  </a:solidFill>
                </a:rPr>
                <a:t>Lizentzia, ingeniaritza, arkitektura edo masterra (Bolonia plana).</a:t>
              </a:r>
              <a:endParaRPr lang="eu-ES" sz="1200" dirty="0">
                <a:solidFill>
                  <a:schemeClr val="tx1"/>
                </a:solidFill>
              </a:endParaRPr>
            </a:p>
            <a:p>
              <a:pPr marL="171450" indent="-171450">
                <a:buBlip>
                  <a:blip r:embed="rId2"/>
                </a:buBlip>
              </a:pPr>
              <a:r>
                <a:rPr lang="eu-ES" sz="1200" dirty="0" smtClean="0">
                  <a:solidFill>
                    <a:schemeClr val="tx1"/>
                  </a:solidFill>
                </a:rPr>
                <a:t>Unibertsitate-diploma, ingeniaritza teknikoa, arkitektura teknikoa edo unibertsitate-gradua (</a:t>
              </a:r>
              <a:r>
                <a:rPr lang="eu-ES" sz="1200" dirty="0" err="1" smtClean="0">
                  <a:solidFill>
                    <a:schemeClr val="tx1"/>
                  </a:solidFill>
                </a:rPr>
                <a:t>Bolonia</a:t>
              </a:r>
              <a:r>
                <a:rPr lang="eu-ES" sz="1200" dirty="0" smtClean="0">
                  <a:solidFill>
                    <a:schemeClr val="tx1"/>
                  </a:solidFill>
                </a:rPr>
                <a:t> Plana).</a:t>
              </a:r>
              <a:endParaRPr lang="eu-ES" sz="1200" dirty="0">
                <a:solidFill>
                  <a:schemeClr val="tx1"/>
                </a:solidFill>
              </a:endParaRPr>
            </a:p>
            <a:p>
              <a:pPr marL="171450" indent="-171450" algn="just">
                <a:buBlip>
                  <a:blip r:embed="rId2"/>
                </a:buBlip>
              </a:pPr>
              <a:r>
                <a:rPr lang="eu-ES" sz="1200" dirty="0" smtClean="0">
                  <a:solidFill>
                    <a:schemeClr val="tx1"/>
                  </a:solidFill>
                </a:rPr>
                <a:t>Lanbide Heziketa arautuko edo berariazko Lanbide Heziketako goi- edo erdi-mailako teknikaria. Bi titulu hauek ere aurrekoen baliokideak dira: teknikari laguntzailea (LH1) eta teknikari espezialista (LH2).</a:t>
              </a:r>
            </a:p>
            <a:p>
              <a:pPr marL="171450" indent="-171450" algn="just">
                <a:buBlip>
                  <a:blip r:embed="rId2"/>
                </a:buBlip>
              </a:pPr>
              <a:r>
                <a:rPr lang="eu-ES" sz="1200" dirty="0" smtClean="0">
                  <a:solidFill>
                    <a:schemeClr val="tx1"/>
                  </a:solidFill>
                </a:rPr>
                <a:t>Oinarrizko Lanbide Heziketa.</a:t>
              </a:r>
            </a:p>
            <a:p>
              <a:pPr marL="171450" indent="-171450" algn="just">
                <a:buBlip>
                  <a:blip r:embed="rId2"/>
                </a:buBlip>
              </a:pPr>
              <a:r>
                <a:rPr lang="eu-ES" sz="1200" dirty="0" smtClean="0">
                  <a:solidFill>
                    <a:schemeClr val="tx1"/>
                  </a:solidFill>
                </a:rPr>
                <a:t>Ofizialki aurrekoen baliokidetzat jotzen diren beste titulazioak.</a:t>
              </a:r>
            </a:p>
            <a:p>
              <a:pPr marL="171450" indent="-171450" algn="just">
                <a:buBlip>
                  <a:blip r:embed="rId2"/>
                </a:buBlip>
              </a:pPr>
              <a:r>
                <a:rPr lang="eu-ES" sz="1200" dirty="0" smtClean="0">
                  <a:solidFill>
                    <a:schemeClr val="tx1"/>
                  </a:solidFill>
                </a:rPr>
                <a:t>Profesionaltasun-ziurtagiria.</a:t>
              </a:r>
            </a:p>
          </p:txBody>
        </p:sp>
      </p:grpSp>
      <p:grpSp>
        <p:nvGrpSpPr>
          <p:cNvPr id="2" name="1 Grupo"/>
          <p:cNvGrpSpPr/>
          <p:nvPr/>
        </p:nvGrpSpPr>
        <p:grpSpPr>
          <a:xfrm>
            <a:off x="461310" y="382772"/>
            <a:ext cx="8301205" cy="6193804"/>
            <a:chOff x="874153" y="751173"/>
            <a:chExt cx="7860053" cy="5757987"/>
          </a:xfrm>
        </p:grpSpPr>
        <p:pic>
          <p:nvPicPr>
            <p:cNvPr id="4" name="Picture 8" descr="\\paofimatica\tomas\Papeleria LANBIDE\PAPELERIA-LANBIDE\LOGOTIPOS\New Lanbide\WMF\Lanbide_CL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4153" y="5989259"/>
              <a:ext cx="1167940" cy="5199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5" descr="OK Tira azul_oscuro"/>
            <p:cNvPicPr>
              <a:picLocks noChangeArrowheads="1"/>
            </p:cNvPicPr>
            <p:nvPr/>
          </p:nvPicPr>
          <p:blipFill>
            <a:blip r:embed="rId4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CrisscrossEtching/>
                      </a14:imgEffect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685" r="-47"/>
            <a:stretch>
              <a:fillRect/>
            </a:stretch>
          </p:blipFill>
          <p:spPr bwMode="auto">
            <a:xfrm>
              <a:off x="2144332" y="6140759"/>
              <a:ext cx="6532126" cy="349151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1513445" y="751173"/>
              <a:ext cx="7163012" cy="4572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u-ES" sz="2400" b="1" dirty="0" smtClean="0">
                  <a:solidFill>
                    <a:schemeClr val="bg1"/>
                  </a:solidFill>
                  <a:latin typeface="Calibri" pitchFamily="34" charset="0"/>
                </a:rPr>
                <a:t>Kontratatutako gazteek bete beharreko baldintzak</a:t>
              </a:r>
              <a:endParaRPr lang="eu-ES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pic>
          <p:nvPicPr>
            <p:cNvPr id="16" name="Picture 6" descr="cuadrado verde 2 copia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harpenSoften amount="74000"/>
                      </a14:imgEffect>
                      <a14:imgEffect>
                        <a14:colorTemperature colorTemp="53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187" y="751174"/>
              <a:ext cx="473936" cy="457200"/>
            </a:xfrm>
            <a:prstGeom prst="rect">
              <a:avLst/>
            </a:prstGeom>
            <a:solidFill>
              <a:srgbClr val="42632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style>
            <a:lnRef idx="0">
              <a:scrgbClr r="0" g="0" b="0"/>
            </a:lnRef>
            <a:fillRef idx="1001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7" name="Picture 3" descr="Chico chica cop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06" b="1329"/>
            <a:stretch>
              <a:fillRect/>
            </a:stretch>
          </p:blipFill>
          <p:spPr bwMode="auto">
            <a:xfrm flipH="1">
              <a:off x="7820705" y="4509119"/>
              <a:ext cx="913501" cy="1990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12 CuadroTexto"/>
          <p:cNvSpPr txBox="1"/>
          <p:nvPr/>
        </p:nvSpPr>
        <p:spPr>
          <a:xfrm>
            <a:off x="5810187" y="619538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200" dirty="0" smtClean="0">
                <a:solidFill>
                  <a:schemeClr val="bg1"/>
                </a:solidFill>
              </a:rPr>
              <a:t>LEHEN AUKERA PROGRAMA</a:t>
            </a:r>
            <a:endParaRPr lang="eu-ES" sz="1200" dirty="0">
              <a:solidFill>
                <a:schemeClr val="bg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144332" y="6185292"/>
            <a:ext cx="1925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200" dirty="0" smtClean="0">
                <a:solidFill>
                  <a:schemeClr val="bg1"/>
                </a:solidFill>
              </a:rPr>
              <a:t>www.lanbide.euskadi.eus</a:t>
            </a:r>
            <a:endParaRPr lang="eu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477495" y="455964"/>
            <a:ext cx="8414985" cy="6193804"/>
            <a:chOff x="874153" y="751173"/>
            <a:chExt cx="7860053" cy="5757987"/>
          </a:xfrm>
        </p:grpSpPr>
        <p:pic>
          <p:nvPicPr>
            <p:cNvPr id="4" name="Picture 8" descr="\\paofimatica\tomas\Papeleria LANBIDE\PAPELERIA-LANBIDE\LOGOTIPOS\New Lanbide\WMF\Lanbide_CL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4153" y="5989259"/>
              <a:ext cx="1167940" cy="5199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5" descr="OK Tira azul_oscuro"/>
            <p:cNvPicPr>
              <a:picLocks noChangeArrowheads="1"/>
            </p:cNvPicPr>
            <p:nvPr/>
          </p:nvPicPr>
          <p:blipFill>
            <a:blip r:embed="rId3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CrisscrossEtching/>
                      </a14:imgEffect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685" r="-47"/>
            <a:stretch>
              <a:fillRect/>
            </a:stretch>
          </p:blipFill>
          <p:spPr bwMode="auto">
            <a:xfrm>
              <a:off x="2144332" y="6140759"/>
              <a:ext cx="6532126" cy="349151"/>
            </a:xfrm>
            <a:prstGeom prst="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1513445" y="751173"/>
              <a:ext cx="7163012" cy="4572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u-ES" sz="2400" b="1" dirty="0" smtClean="0">
                  <a:solidFill>
                    <a:schemeClr val="bg1"/>
                  </a:solidFill>
                  <a:latin typeface="Calibri" pitchFamily="34" charset="0"/>
                </a:rPr>
                <a:t>Kontratatutako gazteek bete beharreko baldintzak</a:t>
              </a:r>
              <a:endParaRPr lang="eu-ES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pic>
          <p:nvPicPr>
            <p:cNvPr id="16" name="Picture 6" descr="cuadrado verde 2 copia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74000"/>
                      </a14:imgEffect>
                      <a14:imgEffect>
                        <a14:colorTemperature colorTemp="53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4187" y="751174"/>
              <a:ext cx="473936" cy="457200"/>
            </a:xfrm>
            <a:prstGeom prst="rect">
              <a:avLst/>
            </a:prstGeom>
            <a:solidFill>
              <a:srgbClr val="42632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  <a:extLst/>
          </p:spPr>
          <p:style>
            <a:lnRef idx="0">
              <a:scrgbClr r="0" g="0" b="0"/>
            </a:lnRef>
            <a:fillRef idx="1001">
              <a:schemeClr val="lt2"/>
            </a:fillRef>
            <a:effectRef idx="0">
              <a:scrgbClr r="0" g="0" b="0"/>
            </a:effectRef>
            <a:fontRef idx="major"/>
          </p:style>
        </p:pic>
        <p:pic>
          <p:nvPicPr>
            <p:cNvPr id="17" name="Picture 3" descr="Chico chica cop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06" b="1329"/>
            <a:stretch>
              <a:fillRect/>
            </a:stretch>
          </p:blipFill>
          <p:spPr bwMode="auto">
            <a:xfrm flipH="1">
              <a:off x="7820705" y="4509119"/>
              <a:ext cx="913501" cy="1990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7 CuadroTexto"/>
          <p:cNvSpPr txBox="1"/>
          <p:nvPr/>
        </p:nvSpPr>
        <p:spPr>
          <a:xfrm>
            <a:off x="631145" y="1052736"/>
            <a:ext cx="7253223" cy="4355038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u-ES" sz="1400" b="1" dirty="0" smtClean="0"/>
          </a:p>
          <a:p>
            <a:r>
              <a:rPr lang="eu-ES" sz="1400" b="1" dirty="0" smtClean="0"/>
              <a:t>2</a:t>
            </a:r>
            <a:r>
              <a:rPr lang="eu-ES" sz="1300" b="1" dirty="0"/>
              <a:t>.– Gazte Bermea Sisteman</a:t>
            </a:r>
            <a:r>
              <a:rPr lang="eu-ES" sz="1300" dirty="0"/>
              <a:t> izena emanda egon behar dute: </a:t>
            </a:r>
          </a:p>
          <a:p>
            <a:pPr marL="523875" indent="-342900" algn="just">
              <a:buAutoNum type="alphaLcParenR"/>
            </a:pPr>
            <a:r>
              <a:rPr lang="eu-ES" sz="1300" b="1" dirty="0"/>
              <a:t>Enpresak zuzenean egindako hautaketa-prozesuan</a:t>
            </a:r>
            <a:r>
              <a:rPr lang="eu-ES" sz="1300" dirty="0" smtClean="0"/>
              <a:t>, kontratatutako gazteak </a:t>
            </a:r>
            <a:r>
              <a:rPr lang="eu-ES" sz="1300" b="1" dirty="0"/>
              <a:t>Gazte Bermea Sisteman izena emanda</a:t>
            </a:r>
            <a:r>
              <a:rPr lang="eu-ES" sz="1300" dirty="0" smtClean="0"/>
              <a:t> egon beharko dute. </a:t>
            </a:r>
          </a:p>
          <a:p>
            <a:pPr marL="523875" indent="-342900" algn="just">
              <a:buAutoNum type="alphaLcParenR"/>
            </a:pPr>
            <a:r>
              <a:rPr lang="eu-ES" sz="1300" b="1" dirty="0"/>
              <a:t>Lanbide-Euskal Enplegu Zerbitzuak bere bulegoen edo entitate kolaboratzaileen bidez egiten duen hautaketa-prozesuan</a:t>
            </a:r>
            <a:r>
              <a:rPr lang="eu-ES" sz="1300" dirty="0" smtClean="0"/>
              <a:t>, </a:t>
            </a:r>
            <a:r>
              <a:rPr lang="eu-ES" sz="1300" b="1" dirty="0"/>
              <a:t>lehentasuna emango zaie Gazte Bermea Sisteman izena emanda daudenei</a:t>
            </a:r>
            <a:r>
              <a:rPr lang="eu-ES" sz="1300" dirty="0" smtClean="0"/>
              <a:t>, Hazkuntza, lehiakortasuna eta efizientzia sustatzeko urgentziazko neurriak onartzen dituen urriaren 15eko 18/2014 Legean ezarritakoari jarraituz. </a:t>
            </a:r>
          </a:p>
          <a:p>
            <a:pPr marL="180975" algn="just"/>
            <a:endParaRPr lang="eu-ES" sz="1300" dirty="0"/>
          </a:p>
          <a:p>
            <a:pPr algn="just"/>
            <a:r>
              <a:rPr lang="eu-ES" sz="1300" b="1" dirty="0"/>
              <a:t>3.-</a:t>
            </a:r>
            <a:r>
              <a:rPr lang="eu-ES" dirty="0" smtClean="0"/>
              <a:t> </a:t>
            </a:r>
            <a:r>
              <a:rPr lang="eu-ES" sz="1300" b="1" dirty="0"/>
              <a:t>Prestakuntza Duala</a:t>
            </a:r>
            <a:r>
              <a:rPr lang="eu-ES" sz="1300" dirty="0"/>
              <a:t> egin duten </a:t>
            </a:r>
            <a:r>
              <a:rPr lang="eu-ES" sz="1300" b="1" dirty="0"/>
              <a:t>enpresa berean gazteak zuzenean hautatuta</a:t>
            </a:r>
            <a:r>
              <a:rPr lang="eu-ES" sz="1300" dirty="0"/>
              <a:t> egiten diren kontratuetan, prestakuntzaren xedea izan bada hezkuntza-sistemako Lanbide Heziketako titulu bat lortzea, </a:t>
            </a:r>
            <a:r>
              <a:rPr lang="eu-ES" sz="1300" b="1" dirty="0"/>
              <a:t>kontratu mugagabeak izan beharko dute, edo gutxienez 12 hilabeteko praktikaldiko kontratuak. </a:t>
            </a:r>
            <a:endParaRPr lang="eu-ES" sz="1300" b="1" dirty="0" smtClean="0"/>
          </a:p>
          <a:p>
            <a:pPr algn="just"/>
            <a:endParaRPr lang="eu-ES" sz="1300" b="1" dirty="0"/>
          </a:p>
          <a:p>
            <a:pPr algn="just"/>
            <a:r>
              <a:rPr lang="eu-ES" sz="1300" b="1" dirty="0"/>
              <a:t>4.-</a:t>
            </a:r>
            <a:r>
              <a:rPr lang="eu-ES" dirty="0" smtClean="0"/>
              <a:t> </a:t>
            </a:r>
            <a:r>
              <a:rPr lang="eu-ES" sz="1300" dirty="0"/>
              <a:t>Lehen Aukerako </a:t>
            </a:r>
            <a:r>
              <a:rPr lang="eu-ES" sz="1300" b="1" dirty="0"/>
              <a:t>praktikaldiko kontratua</a:t>
            </a:r>
            <a:r>
              <a:rPr lang="eu-ES" sz="1300" dirty="0"/>
              <a:t>ren modalitatea baliatuta </a:t>
            </a:r>
            <a:r>
              <a:rPr lang="eu-ES" sz="1300" b="1" dirty="0"/>
              <a:t>aurreko edizioren batean</a:t>
            </a:r>
            <a:r>
              <a:rPr lang="eu-ES" sz="1300" dirty="0"/>
              <a:t> kontratatu ziren pertsonak </a:t>
            </a:r>
            <a:r>
              <a:rPr lang="eu-ES" sz="1300" b="1" dirty="0"/>
              <a:t>kontratu mugagabearen modalitatean soilik</a:t>
            </a:r>
            <a:r>
              <a:rPr lang="eu-ES" sz="1300" dirty="0"/>
              <a:t> har daitezke kontuan oraingo deialdiaren ondorioetarako, jada eskuratu duten lan-esperientzia gorabehera, baldin eta kontratu mugagabea egiten duen enpresa ez bada praktikaldiko kontratua egin zuen enpresa </a:t>
            </a:r>
            <a:r>
              <a:rPr lang="eu-ES" sz="1300" dirty="0" smtClean="0"/>
              <a:t>berbera.</a:t>
            </a:r>
            <a:endParaRPr lang="eu-ES" sz="1300" dirty="0"/>
          </a:p>
          <a:p>
            <a:pPr marL="95250" indent="-95250"/>
            <a:endParaRPr lang="eu-ES" sz="1300" dirty="0"/>
          </a:p>
          <a:p>
            <a:pPr marL="95250" indent="-95250"/>
            <a:r>
              <a:rPr lang="eu-ES" dirty="0" smtClean="0"/>
              <a:t> 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5810187" y="6195383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200" dirty="0" smtClean="0">
                <a:solidFill>
                  <a:schemeClr val="bg1"/>
                </a:solidFill>
              </a:rPr>
              <a:t>LEHEN AUKERA PROGRAMA</a:t>
            </a:r>
            <a:endParaRPr lang="eu-ES" sz="1200" dirty="0">
              <a:solidFill>
                <a:schemeClr val="bg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144332" y="6185292"/>
            <a:ext cx="1925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200" dirty="0" smtClean="0">
                <a:solidFill>
                  <a:schemeClr val="bg1"/>
                </a:solidFill>
              </a:rPr>
              <a:t>www.lanbide.euskadi.eus</a:t>
            </a:r>
            <a:endParaRPr lang="eu-E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9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3866</TotalTime>
  <Words>371</Words>
  <Application>Microsoft Office PowerPoint</Application>
  <PresentationFormat>Presentación en pantalla (4:3)</PresentationFormat>
  <Paragraphs>50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Oficina Territorial Gipuzkoa</dc:creator>
  <cp:keywords>LEHEN AUKERA 2016</cp:keywords>
  <cp:lastModifiedBy>Zarandona De La Torre, Koldo</cp:lastModifiedBy>
  <cp:revision>261</cp:revision>
  <cp:lastPrinted>2016-04-14T06:49:01Z</cp:lastPrinted>
  <dcterms:created xsi:type="dcterms:W3CDTF">2014-03-27T08:29:19Z</dcterms:created>
  <dcterms:modified xsi:type="dcterms:W3CDTF">2018-10-09T14:23:01Z</dcterms:modified>
</cp:coreProperties>
</file>